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4"/>
  </p:notesMasterIdLst>
  <p:handoutMasterIdLst>
    <p:handoutMasterId r:id="rId15"/>
  </p:handoutMasterIdLst>
  <p:sldIdLst>
    <p:sldId id="258" r:id="rId3"/>
    <p:sldId id="330" r:id="rId4"/>
    <p:sldId id="344" r:id="rId5"/>
    <p:sldId id="345" r:id="rId6"/>
    <p:sldId id="290" r:id="rId7"/>
    <p:sldId id="346" r:id="rId8"/>
    <p:sldId id="347" r:id="rId9"/>
    <p:sldId id="349" r:id="rId10"/>
    <p:sldId id="350" r:id="rId11"/>
    <p:sldId id="325" r:id="rId12"/>
    <p:sldId id="282" r:id="rId13"/>
  </p:sldIdLst>
  <p:sldSz cx="9144000" cy="5141913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 userDrawn="1">
          <p15:clr>
            <a:srgbClr val="A4A3A4"/>
          </p15:clr>
        </p15:guide>
        <p15:guide id="2" pos="282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734207-E10B-8400-CFE5-5ECE8782EAD1}" name="T204613" initials="TT" userId="S::T204613@it.tencent.com::dc452da3-ed65-4683-ad2f-3377c64dac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075"/>
    <a:srgbClr val="37B0E8"/>
    <a:srgbClr val="F0F1F3"/>
    <a:srgbClr val="54667A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2" autoAdjust="0"/>
    <p:restoredTop sz="88720" autoAdjust="0"/>
  </p:normalViewPr>
  <p:slideViewPr>
    <p:cSldViewPr showGuides="1">
      <p:cViewPr varScale="1">
        <p:scale>
          <a:sx n="83" d="100"/>
          <a:sy n="83" d="100"/>
        </p:scale>
        <p:origin x="1075" y="62"/>
      </p:cViewPr>
      <p:guideLst>
        <p:guide orient="horz" pos="1684"/>
        <p:guide pos="2823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  <a:t>2026/1/21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ja-JP" altLang="en-US" dirty="0"/>
              <a:t>本研究は、</a:t>
            </a:r>
            <a:r>
              <a:rPr lang="en-US" altLang="ja-JP" dirty="0"/>
              <a:t>3D Gaussians </a:t>
            </a:r>
            <a:r>
              <a:rPr lang="ja-JP" altLang="en-US" dirty="0"/>
              <a:t>に</a:t>
            </a:r>
            <a:r>
              <a:rPr lang="ja-JP" altLang="en-US" b="1" dirty="0"/>
              <a:t>意味情報（セマンティクス）を埋め込むことで、大規模な屋外シーンの高精度な再構成を実現しました。これにより、</a:t>
            </a:r>
            <a:r>
              <a:rPr lang="en-US" altLang="ja-JP" b="1" dirty="0"/>
              <a:t>VR</a:t>
            </a:r>
            <a:r>
              <a:rPr lang="ja-JP" altLang="en-US" b="1" dirty="0"/>
              <a:t>空間内での特定要素（空や水面など）の削除や置換</a:t>
            </a:r>
            <a:r>
              <a:rPr lang="ja-JP" altLang="en-US" dirty="0"/>
              <a:t>が可能になります。また、最新のゲームエンジンとの</a:t>
            </a:r>
            <a:r>
              <a:rPr lang="ja-JP" altLang="en-US" b="1" dirty="0"/>
              <a:t>シームレスな統合</a:t>
            </a:r>
            <a:r>
              <a:rPr lang="ja-JP" altLang="en-US" dirty="0"/>
              <a:t>にも対応しています。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1107636" y="2729223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3759230" y="2882219"/>
            <a:ext cx="231813" cy="231701"/>
            <a:chOff x="3785450" y="3161055"/>
            <a:chExt cx="504762" cy="504762"/>
          </a:xfrm>
        </p:grpSpPr>
        <p:sp>
          <p:nvSpPr>
            <p:cNvPr id="66" name="椭圆 65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TextBox 10"/>
          <p:cNvSpPr txBox="1"/>
          <p:nvPr/>
        </p:nvSpPr>
        <p:spPr>
          <a:xfrm>
            <a:off x="4055775" y="2858978"/>
            <a:ext cx="133540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en-US" altLang="zh-CN" sz="12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Zhang, WenXiao</a:t>
            </a:r>
            <a:endParaRPr lang="zh-CN" altLang="en-US" sz="12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160" y="1899285"/>
            <a:ext cx="73863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3D Gaussian Splatting 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を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いたインタラクティブな</a:t>
            </a:r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システムの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構築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3147020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研究計画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86702" y="20360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85" name="矩形 84"/>
          <p:cNvSpPr/>
          <p:nvPr/>
        </p:nvSpPr>
        <p:spPr>
          <a:xfrm>
            <a:off x="486704" y="2432846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研究計画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195736" y="1298218"/>
          <a:ext cx="5832648" cy="280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1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ja-JP" altLang="en-US" b="0" i="0" dirty="0">
                          <a:ea typeface="Meiryo" panose="020B0604030504040204" pitchFamily="34" charset="-128"/>
                        </a:rPr>
                        <a:t>スケジュール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n w="6350">
                            <a:noFill/>
                          </a:ln>
                          <a:solidFill>
                            <a:schemeClr val="bg1"/>
                          </a:solidFill>
                          <a:latin typeface="Impact" panose="020B0806030902050204" pitchFamily="34" charset="0"/>
                          <a:ea typeface="微软雅黑" panose="020B0503020204020204" pitchFamily="34" charset="-122"/>
                        </a:rPr>
                        <a:t>計画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第一学期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先行研究</a:t>
                      </a:r>
                      <a:r>
                        <a:rPr lang="ja-JP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および実験用のコードフレームワークを構築</a:t>
                      </a:r>
                      <a:endParaRPr lang="en-US" altLang="zh-CN" sz="1400" dirty="0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実験と手法の改善を並行して行います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第一学期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学術会議またはジャーナルへの投稿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卒業論文の準備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066709" y="2254694"/>
            <a:ext cx="6960863" cy="65401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ja-JP" altLang="en-US" sz="38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ご指導ありがとうございます。</a:t>
            </a:r>
            <a:endParaRPr lang="zh-CN" altLang="en-US" sz="38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604099" y="3116992"/>
            <a:ext cx="3646391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972133" y="986780"/>
            <a:ext cx="887899" cy="887471"/>
            <a:chOff x="5364480" y="1371600"/>
            <a:chExt cx="1513840" cy="1513840"/>
          </a:xfrm>
        </p:grpSpPr>
        <p:sp>
          <p:nvSpPr>
            <p:cNvPr id="35" name="椭圆 34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55875" y="3218815"/>
            <a:ext cx="4204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Thank you for your guidance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35696" y="717415"/>
            <a:ext cx="6552728" cy="976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は、新視点合成技術です。最適化アルゴリズムを用いてシーンを数百万個の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ガウスにパラメータ化し、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Rasterization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により、シーンの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Real-Time 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を実現します。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95" y="1907478"/>
            <a:ext cx="3396946" cy="19136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61" y="1817068"/>
            <a:ext cx="1354656" cy="9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1817068"/>
            <a:ext cx="1354656" cy="9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98" y="2973419"/>
            <a:ext cx="1354656" cy="9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2973419"/>
            <a:ext cx="1354656" cy="90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5816" y="39036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箭头: 右 24"/>
          <p:cNvSpPr/>
          <p:nvPr/>
        </p:nvSpPr>
        <p:spPr>
          <a:xfrm>
            <a:off x="4716016" y="2762089"/>
            <a:ext cx="592023" cy="2113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33989" y="4251582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異なる視点からの画像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22321" y="4246459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再構</a:t>
            </a:r>
            <a:r>
              <a:rPr lang="ja-JP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成された</a:t>
            </a:r>
            <a:r>
              <a:rPr lang="en-US" altLang="ja-JP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31" y="865840"/>
            <a:ext cx="7349685" cy="15311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23508" y="21118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17448" y="3422712"/>
            <a:ext cx="6582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本技術は、まず </a:t>
            </a:r>
            <a:r>
              <a:rPr lang="en-US" altLang="ja-JP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を用いて初期点群を生成し、それを位置、不透明度、色などの属性を持つ 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Gaussians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として初期化します。続いて、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Rasterization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を通じてこれらの一連のガウス楕円体を画像平面に投影し、   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volume 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を用いて画像を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します。最後に、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画像と実写画像の損失（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Loss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）を比較することで、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3D Gaussians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の属性および個数を最適化します。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0284" y="2697141"/>
            <a:ext cx="203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Volume Render Equation:</a:t>
            </a:r>
            <a:endParaRPr lang="zh-CN" altLang="en-US" sz="1200" dirty="0"/>
          </a:p>
        </p:txBody>
      </p:sp>
      <p:cxnSp>
        <p:nvCxnSpPr>
          <p:cNvPr id="12" name="直接箭头连接符 11"/>
          <p:cNvCxnSpPr/>
          <p:nvPr/>
        </p:nvCxnSpPr>
        <p:spPr>
          <a:xfrm rot="16200000">
            <a:off x="7308304" y="250901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rot="1465172">
            <a:off x="7296453" y="3163063"/>
            <a:ext cx="324408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467474" y="2947474"/>
            <a:ext cx="432048" cy="1372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33473">
            <a:off x="7812871" y="2592487"/>
            <a:ext cx="252692" cy="42777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845369" y="3180975"/>
            <a:ext cx="432048" cy="137227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165567" y="2713973"/>
            <a:ext cx="432048" cy="13722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69" y="2677956"/>
            <a:ext cx="2031497" cy="61055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0" y="198929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80513" y="569466"/>
            <a:ext cx="6940550" cy="13003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2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</a:p>
          <a:p>
            <a:pPr indent="-228600">
              <a:lnSpc>
                <a:spcPct val="150000"/>
              </a:lnSpc>
              <a:buAutoNum type="arabicPeriod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点群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編集可能性（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Editability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Real-time Rendering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性能の極大化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7540" y="4927600"/>
            <a:ext cx="63785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Semantics-Controlled Gaussian Splatting for Outdoor Scene Reconstruction and Rendering in Virtual Reality— IEEE VR 2025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3963" y="3156756"/>
            <a:ext cx="3258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Embedding: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大規模屋外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高精度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な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再構成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実現。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VR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での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特定要素（空・水面等）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削除＆置換。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シームレスな統合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現代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Game Engine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連携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可能。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611611"/>
            <a:ext cx="6051185" cy="24510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364088" y="3152614"/>
            <a:ext cx="358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不足点：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編集可能な物体が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Predefined labels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に依存。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标签集に含まれない未知のオブジェクトに対する編集が困難。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40" y="681355"/>
            <a:ext cx="6748145" cy="23736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3990" y="4970580"/>
            <a:ext cx="5695756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VRSplat: Fast and Robust Gaussian Splatting for Virtual Reality — PACMCGIT 2025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15745" y="3188970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VRSplat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根据人眼注视点将图像划分为不同大小的瓦片（Tiles）——中心高分辨率区域使用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16x16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像素的小瓦片，外围低分辨率区域使用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32x32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像素的大瓦片，并利用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visibility culling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剔除掉不在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显示器上渲染的部分。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84495" y="322961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不足：</a:t>
            </a: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对物体细节处表现的不够精确。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开放语义检测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" name="右箭头 3"/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4"/>
          <p:cNvSpPr/>
          <p:nvPr/>
        </p:nvSpPr>
        <p:spPr>
          <a:xfrm>
            <a:off x="3582901" y="2281175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33"/>
          <p:cNvSpPr/>
          <p:nvPr/>
        </p:nvSpPr>
        <p:spPr>
          <a:xfrm>
            <a:off x="6249416" y="2267612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71521" y="3647370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关于强烈依赖预定义标签的问题，计划引入开集语义检测解决。先通过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对输入图像进行分割，再输入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得到不同部分的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text embedding(768 dim)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。这些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将作为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2997800" y="2178880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SAM</a:t>
            </a:r>
            <a:endParaRPr lang="zh-CN" altLang="en-US" sz="1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6" y="1951949"/>
            <a:ext cx="1195939" cy="9055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19" y="1977864"/>
            <a:ext cx="1185743" cy="905595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5617639" y="2129509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</a:t>
            </a:r>
            <a:endParaRPr lang="zh-CN" altLang="en-US" sz="1000" dirty="0"/>
          </a:p>
        </p:txBody>
      </p:sp>
      <p:sp>
        <p:nvSpPr>
          <p:cNvPr id="19" name="右箭头 14"/>
          <p:cNvSpPr/>
          <p:nvPr/>
        </p:nvSpPr>
        <p:spPr>
          <a:xfrm>
            <a:off x="5224205" y="2275773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80" y="1890649"/>
            <a:ext cx="1185743" cy="90559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 flipV="1">
            <a:off x="7596336" y="1490836"/>
            <a:ext cx="216024" cy="688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948264" y="1218264"/>
            <a:ext cx="1185742" cy="1987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1</a:t>
            </a:r>
            <a:endParaRPr lang="zh-CN" altLang="en-US" sz="1000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7406851" y="2758914"/>
            <a:ext cx="405509" cy="2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813979" y="3088784"/>
            <a:ext cx="1185743" cy="19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2</a:t>
            </a:r>
            <a:endParaRPr lang="zh-CN" alt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开放语义检测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4" name="右箭头 3"/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14"/>
          <p:cNvSpPr/>
          <p:nvPr/>
        </p:nvSpPr>
        <p:spPr>
          <a:xfrm>
            <a:off x="3999986" y="2289335"/>
            <a:ext cx="300824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20"/>
          <p:cNvSpPr/>
          <p:nvPr/>
        </p:nvSpPr>
        <p:spPr>
          <a:xfrm>
            <a:off x="5510969" y="2267068"/>
            <a:ext cx="324241" cy="16577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3"/>
          <p:cNvSpPr/>
          <p:nvPr/>
        </p:nvSpPr>
        <p:spPr>
          <a:xfrm>
            <a:off x="6843443" y="228117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2"/>
          <p:cNvSpPr/>
          <p:nvPr/>
        </p:nvSpPr>
        <p:spPr>
          <a:xfrm>
            <a:off x="4456130" y="1846919"/>
            <a:ext cx="949069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Embedding</a:t>
            </a:r>
          </a:p>
          <a:p>
            <a:pPr algn="ctr"/>
            <a:r>
              <a:rPr lang="en-US" altLang="zh-CN" sz="1000" dirty="0"/>
              <a:t>Feature Map</a:t>
            </a:r>
            <a:endParaRPr lang="zh-CN" altLang="en-US" sz="1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333721" y="3928986"/>
            <a:ext cx="7377069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关于训练：对于输入的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点，除了原本的属性再加上一个低维度的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的可微分渲染器渲染得到最终的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emdebbing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map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，再通过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解码出对应像素的高维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。用之前得到的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与渲染得到的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训练优化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在查找目标物体时，用户可以自行输入文本，经过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的文本编码器编码，再与场景中每个高斯的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Embedding(decode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计算相似度，筛选出相似度大于阈值的目标高斯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59196" y="6680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459196" y="920095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δ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459195" y="11839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459195" y="1443632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459195" y="1695727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464672" y="1985295"/>
            <a:ext cx="187438" cy="7596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右大括号 53"/>
          <p:cNvSpPr/>
          <p:nvPr/>
        </p:nvSpPr>
        <p:spPr>
          <a:xfrm>
            <a:off x="1789493" y="1991319"/>
            <a:ext cx="127142" cy="7374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1935598" y="2076131"/>
            <a:ext cx="794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Low dim</a:t>
            </a:r>
          </a:p>
          <a:p>
            <a:r>
              <a:rPr lang="en-US" altLang="zh-CN" sz="1000" dirty="0"/>
              <a:t>Semantic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56" name="右大括号 55"/>
          <p:cNvSpPr/>
          <p:nvPr/>
        </p:nvSpPr>
        <p:spPr>
          <a:xfrm>
            <a:off x="1789492" y="726010"/>
            <a:ext cx="160507" cy="118574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974951" y="1129604"/>
            <a:ext cx="8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3d gaussian attribute</a:t>
            </a:r>
            <a:endParaRPr lang="zh-CN" altLang="en-US" sz="1000" dirty="0"/>
          </a:p>
        </p:txBody>
      </p:sp>
      <p:sp>
        <p:nvSpPr>
          <p:cNvPr id="64" name="梯形 63"/>
          <p:cNvSpPr/>
          <p:nvPr/>
        </p:nvSpPr>
        <p:spPr>
          <a:xfrm rot="16200000">
            <a:off x="6012681" y="2048444"/>
            <a:ext cx="665130" cy="62814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6007826" y="2204949"/>
            <a:ext cx="69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decoder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6" name="右大括号 65"/>
          <p:cNvSpPr/>
          <p:nvPr/>
        </p:nvSpPr>
        <p:spPr>
          <a:xfrm>
            <a:off x="7673598" y="1721041"/>
            <a:ext cx="228785" cy="118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7837755" y="2029949"/>
            <a:ext cx="7806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High dim</a:t>
            </a:r>
          </a:p>
          <a:p>
            <a:r>
              <a:rPr lang="en-US" altLang="zh-CN" sz="1000" dirty="0"/>
              <a:t>CLIP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68" name="矩形: 圆角 67"/>
          <p:cNvSpPr/>
          <p:nvPr/>
        </p:nvSpPr>
        <p:spPr>
          <a:xfrm>
            <a:off x="2997800" y="2067544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Volume rendering</a:t>
            </a:r>
            <a:endParaRPr lang="zh-CN" altLang="en-US" sz="1000" dirty="0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5" y="798309"/>
            <a:ext cx="2143810" cy="574726"/>
          </a:xfrm>
          <a:prstGeom prst="rect">
            <a:avLst/>
          </a:prstGeom>
        </p:spPr>
      </p:pic>
      <p:cxnSp>
        <p:nvCxnSpPr>
          <p:cNvPr id="70" name="直接箭头连接符 69"/>
          <p:cNvCxnSpPr>
            <a:stCxn id="68" idx="0"/>
            <a:endCxn id="69" idx="2"/>
          </p:cNvCxnSpPr>
          <p:nvPr/>
        </p:nvCxnSpPr>
        <p:spPr>
          <a:xfrm flipV="1">
            <a:off x="3472335" y="1373035"/>
            <a:ext cx="1180965" cy="6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32"/>
          <p:cNvSpPr/>
          <p:nvPr/>
        </p:nvSpPr>
        <p:spPr>
          <a:xfrm>
            <a:off x="1468575" y="3335153"/>
            <a:ext cx="1180067" cy="172862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input text prompt</a:t>
            </a:r>
            <a:endParaRPr lang="zh-CN" altLang="en-US" sz="1000" dirty="0"/>
          </a:p>
        </p:txBody>
      </p:sp>
      <p:sp>
        <p:nvSpPr>
          <p:cNvPr id="12" name="右箭头 3"/>
          <p:cNvSpPr/>
          <p:nvPr/>
        </p:nvSpPr>
        <p:spPr>
          <a:xfrm>
            <a:off x="2812954" y="3348059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32"/>
          <p:cNvSpPr/>
          <p:nvPr/>
        </p:nvSpPr>
        <p:spPr>
          <a:xfrm>
            <a:off x="3196174" y="3332752"/>
            <a:ext cx="1180067" cy="1728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</a:t>
            </a:r>
            <a:endParaRPr lang="zh-CN" altLang="en-US" sz="1000" dirty="0"/>
          </a:p>
        </p:txBody>
      </p:sp>
      <p:sp>
        <p:nvSpPr>
          <p:cNvPr id="15" name="右箭头 20"/>
          <p:cNvSpPr/>
          <p:nvPr/>
        </p:nvSpPr>
        <p:spPr>
          <a:xfrm>
            <a:off x="4481942" y="3307315"/>
            <a:ext cx="1008233" cy="2192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シーン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の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gaussians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との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類似度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を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計算</a:t>
            </a:r>
          </a:p>
        </p:txBody>
      </p:sp>
      <p:sp>
        <p:nvSpPr>
          <p:cNvPr id="16" name="椭圆 15"/>
          <p:cNvSpPr/>
          <p:nvPr/>
        </p:nvSpPr>
        <p:spPr>
          <a:xfrm>
            <a:off x="5950418" y="3124750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 rot="2374212">
            <a:off x="6310349" y="3474513"/>
            <a:ext cx="214236" cy="46373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7081473">
            <a:off x="5715892" y="3461153"/>
            <a:ext cx="214236" cy="46373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713184" y="3213189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embedding1</a:t>
            </a:r>
            <a:endParaRPr lang="zh-CN" altLang="en-US" sz="1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5290756" y="3589332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embedding2</a:t>
            </a:r>
            <a:endParaRPr lang="zh-CN" altLang="en-US" sz="1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037425" y="3543375"/>
            <a:ext cx="870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embedding3</a:t>
            </a:r>
            <a:endParaRPr lang="zh-CN" altLang="en-US" sz="1000" dirty="0"/>
          </a:p>
        </p:txBody>
      </p:sp>
      <p:sp>
        <p:nvSpPr>
          <p:cNvPr id="71" name="右箭头 33"/>
          <p:cNvSpPr/>
          <p:nvPr/>
        </p:nvSpPr>
        <p:spPr>
          <a:xfrm>
            <a:off x="6814185" y="3341370"/>
            <a:ext cx="1023620" cy="2463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類似度</a:t>
            </a:r>
            <a:r>
              <a:rPr lang="ja-JP" altLang="en-US" sz="1000" dirty="0">
                <a:solidFill>
                  <a:schemeClr val="tx1"/>
                </a:solidFill>
              </a:rPr>
              <a:t>で</a:t>
            </a:r>
            <a:r>
              <a:rPr lang="zh-CN" altLang="en-US" sz="1000" dirty="0">
                <a:solidFill>
                  <a:schemeClr val="tx1"/>
                </a:solidFill>
              </a:rPr>
              <a:t>検索</a:t>
            </a:r>
          </a:p>
        </p:txBody>
      </p:sp>
      <p:sp>
        <p:nvSpPr>
          <p:cNvPr id="72" name="椭圆 71"/>
          <p:cNvSpPr/>
          <p:nvPr/>
        </p:nvSpPr>
        <p:spPr>
          <a:xfrm>
            <a:off x="8104361" y="3232316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63600" y="1720468"/>
            <a:ext cx="228785" cy="11857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884160" y="323215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target gaussians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引入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LOD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" name="Rectangle 66"/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195" y="962769"/>
            <a:ext cx="911173" cy="858893"/>
          </a:xfrm>
          <a:prstGeom prst="rect">
            <a:avLst/>
          </a:prstGeom>
        </p:spPr>
      </p:pic>
      <p:sp>
        <p:nvSpPr>
          <p:cNvPr id="13" name="矩形: 圆角 32"/>
          <p:cNvSpPr/>
          <p:nvPr/>
        </p:nvSpPr>
        <p:spPr>
          <a:xfrm>
            <a:off x="3131840" y="858994"/>
            <a:ext cx="790431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Scene gaussian</a:t>
            </a:r>
            <a:endParaRPr lang="zh-CN" altLang="en-US" sz="1200" dirty="0"/>
          </a:p>
        </p:txBody>
      </p:sp>
      <p:sp>
        <p:nvSpPr>
          <p:cNvPr id="14" name="右箭头 33"/>
          <p:cNvSpPr/>
          <p:nvPr/>
        </p:nvSpPr>
        <p:spPr>
          <a:xfrm>
            <a:off x="4021827" y="1384004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922657" y="1019751"/>
            <a:ext cx="8181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voxelization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(SVO)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右箭头 33"/>
          <p:cNvSpPr/>
          <p:nvPr/>
        </p:nvSpPr>
        <p:spPr>
          <a:xfrm>
            <a:off x="5694148" y="132403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32"/>
          <p:cNvSpPr/>
          <p:nvPr/>
        </p:nvSpPr>
        <p:spPr>
          <a:xfrm>
            <a:off x="6314155" y="884536"/>
            <a:ext cx="911173" cy="114244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領域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ごとに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異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なるレベルの</a:t>
            </a:r>
            <a:r>
              <a:rPr lang="en-US" altLang="ja-JP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gaussian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を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10792" y="1167409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Offline Stage: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547664" y="2814557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Stage:</a:t>
            </a:r>
            <a:endParaRPr lang="zh-CN" altLang="en-US" dirty="0"/>
          </a:p>
        </p:txBody>
      </p:sp>
      <p:pic>
        <p:nvPicPr>
          <p:cNvPr id="20" name="图形 19" descr="摄像机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7927" y="2793855"/>
            <a:ext cx="458580" cy="4585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97" y="2578579"/>
            <a:ext cx="911173" cy="858893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3436507" y="2999223"/>
            <a:ext cx="585320" cy="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右箭头 33"/>
          <p:cNvSpPr/>
          <p:nvPr/>
        </p:nvSpPr>
        <p:spPr>
          <a:xfrm>
            <a:off x="4895578" y="2911573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5435513" y="2656986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適切</a:t>
            </a:r>
            <a:r>
              <a:rPr lang="ja-JP" altLang="en-US" sz="1000" dirty="0"/>
              <a:t>な</a:t>
            </a:r>
            <a:r>
              <a:rPr lang="en-US" altLang="zh-CN" sz="1000" dirty="0"/>
              <a:t>LOD</a:t>
            </a:r>
            <a:r>
              <a:rPr lang="ja-JP" altLang="en-US" sz="1000" dirty="0"/>
              <a:t>レベルで</a:t>
            </a:r>
            <a:r>
              <a:rPr lang="en-US" altLang="ja-JP" sz="1000" dirty="0"/>
              <a:t>Render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443362" y="3792530"/>
            <a:ext cx="663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Offline Stage: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シーンを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Voxelization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し、多階層の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を構築。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 0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（最精細）から各階層ごとに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Gaussian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の個数を半減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Online Stage: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カメラとの距離や評価基準に基づき、最適な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を動的に選択。</a:t>
            </a:r>
          </a:p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レンダリング負荷の最適化と効率化を実現。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1004</Words>
  <Application>Microsoft Office PowerPoint</Application>
  <PresentationFormat>自定义</PresentationFormat>
  <Paragraphs>142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Meiryo</vt:lpstr>
      <vt:lpstr>MS PGothic</vt:lpstr>
      <vt:lpstr>等线</vt:lpstr>
      <vt:lpstr>微软雅黑</vt:lpstr>
      <vt:lpstr>Arial</vt:lpstr>
      <vt:lpstr>Calibri</vt:lpstr>
      <vt:lpstr>Impact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蓝色网页毕业答辩</dc:title>
  <dc:creator>第一PPT</dc:creator>
  <cp:keywords>www.1ppt.com</cp:keywords>
  <dc:description>www.1ppt.com</dc:description>
  <cp:lastModifiedBy>T204613</cp:lastModifiedBy>
  <cp:revision>440</cp:revision>
  <dcterms:created xsi:type="dcterms:W3CDTF">2016-02-19T15:24:00Z</dcterms:created>
  <dcterms:modified xsi:type="dcterms:W3CDTF">2026-01-21T10:24:32Z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E2A9D829882546CE8BA978FE2CBE8A70</vt:lpwstr>
  </property>
</Properties>
</file>